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11"/>
  </p:notesMasterIdLst>
  <p:sldIdLst>
    <p:sldId id="281" r:id="rId2"/>
    <p:sldId id="277" r:id="rId3"/>
    <p:sldId id="282" r:id="rId4"/>
    <p:sldId id="257" r:id="rId5"/>
    <p:sldId id="258" r:id="rId6"/>
    <p:sldId id="259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3C00A1-C172-4BF2-9346-2F175DA4A750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2701A6-628C-4987-AEB4-8AC2A999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3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0F56C-FD41-4F20-AB1D-6E8D7426BAD3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DB3DDD2-F528-4633-ADC9-C34CE5FBD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91BB0-2ED8-436A-8C07-9629C1E048C1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50F64-4729-4BEA-87FF-16900C5DD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BA549-28DC-4F84-8D1F-0748A34C8475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29472-2238-47A0-B7CE-94A3E29BC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71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EDE2-5D50-4088-8262-657BB9042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0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88E1-A8C9-488D-A9B3-41ADF63F1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8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653D-FD66-4E17-B95B-A9A3DFC55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840D-6B3C-4CE4-9561-F973AEB48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F379B-F2CB-4876-9609-801EBB3459C6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D2E20-64A7-485B-8988-0383AA1B8E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2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DA633-BDE8-476F-9C21-1705422CA1D6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100D1-1441-4A5B-AE2D-18F60B131D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08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165E2-5BFC-4AC0-BF6C-F57F08BBAA41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88E8A-B528-4359-8C88-1217EC140E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BDEE1-9710-4C32-9572-51FD556077D2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A16E7-2094-4429-90C2-5BC699E76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0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44339-F2BD-4813-BF94-19DA0B5B193C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0500E-071D-45EE-940E-7ECB9429AB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2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7BC9B-1362-4887-8848-4C75BC94A28D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A811F-E497-46F3-A5AF-C6D16AA201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762F5-63A4-4E30-A2BA-267666B14031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75394-31FC-4927-A101-76BA1E2D1A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1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7FDBE99-87EF-4211-8EF5-6134F64ACC3E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2DA2-196B-495A-9320-954C718064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9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667CCE-5187-417E-A2B5-74AB077F9BC6}" type="datetimeFigureOut">
              <a:rPr lang="en-US" smtClean="0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A11315B-30B3-4DF8-8758-A3AD8EAC41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Agenda- </a:t>
            </a:r>
            <a:r>
              <a:rPr lang="en-US" dirty="0" smtClean="0"/>
              <a:t>1/11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6525" indent="0">
              <a:buNone/>
            </a:pPr>
            <a:endParaRPr lang="en-US" dirty="0" smtClean="0"/>
          </a:p>
          <a:p>
            <a:pPr marL="650875" indent="-514350">
              <a:buAutoNum type="arabicPeriod"/>
            </a:pPr>
            <a:r>
              <a:rPr lang="en-US" sz="3000" dirty="0" smtClean="0"/>
              <a:t>Turn in syllabus/ current event </a:t>
            </a:r>
            <a:r>
              <a:rPr lang="en-US" sz="3000" dirty="0" smtClean="0"/>
              <a:t>sign-ups</a:t>
            </a:r>
            <a:endParaRPr lang="en-US" sz="3000" dirty="0" smtClean="0"/>
          </a:p>
          <a:p>
            <a:pPr marL="650875" indent="-514350">
              <a:buAutoNum type="arabicPeriod"/>
            </a:pPr>
            <a:r>
              <a:rPr lang="en-US" sz="3000" dirty="0" smtClean="0"/>
              <a:t>Set up notebooks</a:t>
            </a:r>
          </a:p>
          <a:p>
            <a:pPr marL="650875" indent="-514350">
              <a:buAutoNum type="arabicPeriod"/>
            </a:pPr>
            <a:r>
              <a:rPr lang="en-US" sz="3000" dirty="0" smtClean="0"/>
              <a:t>Lecture1- Intro to Government (RS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pPr marL="650875" indent="-514350">
              <a:buAutoNum type="arabicPeriod"/>
            </a:pPr>
            <a:r>
              <a:rPr lang="en-US" sz="3000" dirty="0" smtClean="0"/>
              <a:t>HW: Work </a:t>
            </a:r>
            <a:r>
              <a:rPr lang="en-US" sz="3000" dirty="0" smtClean="0"/>
              <a:t>on Test Review (RS) </a:t>
            </a:r>
          </a:p>
          <a:p>
            <a:pPr marL="650875" indent="-514350">
              <a:buAutoNum type="arabicPeriod"/>
            </a:pPr>
            <a:endParaRPr lang="en-US" u="sng" dirty="0"/>
          </a:p>
          <a:p>
            <a:pPr marL="136525" indent="0">
              <a:buNone/>
            </a:pPr>
            <a:r>
              <a:rPr lang="en-US" dirty="0"/>
              <a:t>	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5067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Notebook Set-up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Take out your notebook and the papers I gave you on the first day.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Create a notebook cover page on the first page, with all your relevant information.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Place the “assignment log” right behind the notebook cover page.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Skip three pages.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Create your unit title page.  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Put your first assignments after the unit title page (should be your crash course video worksheet and your test review).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Number your pages!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1 Lecture 1 Introduction to Government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What is government?</a:t>
            </a:r>
          </a:p>
          <a:p>
            <a:r>
              <a:rPr lang="en-US" sz="1800" dirty="0" smtClean="0"/>
              <a:t>What are the different types of government?</a:t>
            </a:r>
          </a:p>
          <a:p>
            <a:r>
              <a:rPr lang="en-US" sz="1800" dirty="0" smtClean="0"/>
              <a:t>What are the main concepts of democracy?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38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u="sng" dirty="0" smtClean="0"/>
              <a:t>First, let’s define a couple of terms…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336" y="1348435"/>
            <a:ext cx="4543425" cy="488632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800" i="1" dirty="0"/>
              <a:t>Government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800" dirty="0"/>
              <a:t>	The institution through which a society makes and enforces its public policies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2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800" i="1" dirty="0"/>
              <a:t>Public Policies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2800" dirty="0"/>
              <a:t>	All of those things a government decides to do</a:t>
            </a:r>
            <a:endParaRPr lang="en-US" sz="2800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4" y="2405815"/>
            <a:ext cx="4215644" cy="25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u="sng" dirty="0" smtClean="0"/>
              <a:t>Why do we need a government?</a:t>
            </a:r>
            <a:br>
              <a:rPr lang="en-US" u="sng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7" y="1352550"/>
            <a:ext cx="3581401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00550" y="711708"/>
            <a:ext cx="38100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i="1" dirty="0" smtClean="0"/>
              <a:t>The 6 purposes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 smtClean="0"/>
              <a:t>To form a more perfect union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 smtClean="0"/>
              <a:t>To establish justice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 smtClean="0"/>
              <a:t>To ensure domestic tranquility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 smtClean="0"/>
              <a:t>To provide for the common defense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 smtClean="0"/>
              <a:t>To promote the general welfare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dirty="0" smtClean="0"/>
              <a:t>To secure the blessings of liberty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4" y="-127340"/>
            <a:ext cx="86772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u="sng" dirty="0" smtClean="0"/>
              <a:t>Not all governments are run in the same way.  There are different  ways to classify them…</a:t>
            </a:r>
            <a:endParaRPr lang="en-US" u="sng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59078" y="1476517"/>
            <a:ext cx="7772400" cy="1981200"/>
          </a:xfrm>
        </p:spPr>
        <p:txBody>
          <a:bodyPr>
            <a:normAutofit fontScale="25000" lnSpcReduction="20000"/>
          </a:bodyPr>
          <a:lstStyle/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1200" b="1" dirty="0"/>
              <a:t>	</a:t>
            </a:r>
            <a:r>
              <a:rPr lang="en-US" sz="11200" b="1" dirty="0" smtClean="0"/>
              <a:t>1</a:t>
            </a:r>
            <a:r>
              <a:rPr lang="en-US" sz="11200" b="1" dirty="0"/>
              <a:t>. 	</a:t>
            </a:r>
            <a:r>
              <a:rPr lang="en-US" sz="11200" b="1" dirty="0" smtClean="0"/>
              <a:t>  </a:t>
            </a:r>
            <a:r>
              <a:rPr lang="en-US" sz="11200" b="1" dirty="0"/>
              <a:t>The relationship between the branches of</a:t>
            </a:r>
            <a:r>
              <a:rPr lang="en-US" sz="11200" b="1" dirty="0" smtClean="0"/>
              <a:t> government </a:t>
            </a:r>
            <a:r>
              <a:rPr lang="en-US" sz="11200" b="1" dirty="0"/>
              <a:t>(legislative-executive relationship</a:t>
            </a:r>
            <a:r>
              <a:rPr lang="en-US" sz="11200" b="1" dirty="0" smtClean="0"/>
              <a:t>)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1200" b="1" dirty="0"/>
              <a:t>	</a:t>
            </a:r>
            <a:r>
              <a:rPr lang="en-US" sz="11200" b="1" dirty="0" smtClean="0"/>
              <a:t>Example: U.S. vs. England</a:t>
            </a:r>
            <a:endParaRPr lang="en-US" sz="11200" b="1" dirty="0"/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11200" b="1" dirty="0"/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1200" b="1" dirty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16631"/>
            <a:ext cx="2389639" cy="29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45" y="2916631"/>
            <a:ext cx="2337994" cy="29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2.  Where the power lies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811" y="849173"/>
            <a:ext cx="7772400" cy="1981200"/>
          </a:xfrm>
        </p:spPr>
        <p:txBody>
          <a:bodyPr>
            <a:noAutofit/>
          </a:bodyPr>
          <a:lstStyle/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" pitchFamily="29" charset="0"/>
              <a:buAutoNum type="arabicPeriod"/>
              <a:defRPr/>
            </a:pPr>
            <a:r>
              <a:rPr lang="en-US" u="sng" dirty="0"/>
              <a:t>Unitary government</a:t>
            </a:r>
            <a:r>
              <a:rPr lang="en-US" dirty="0"/>
              <a:t>- all powers belong to one single, central agency (Nazi Germany)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" pitchFamily="29" charset="0"/>
              <a:buAutoNum type="arabicPeriod"/>
              <a:defRPr/>
            </a:pPr>
            <a:r>
              <a:rPr lang="en-US" u="sng" dirty="0"/>
              <a:t>Federal government</a:t>
            </a:r>
            <a:r>
              <a:rPr lang="en-US" dirty="0"/>
              <a:t>- powers are divided between a central government and several local governments (U.S.)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" pitchFamily="29" charset="0"/>
              <a:buAutoNum type="arabicPeriod"/>
              <a:defRPr/>
            </a:pPr>
            <a:r>
              <a:rPr lang="en-US" u="sng" dirty="0"/>
              <a:t>Confederate government</a:t>
            </a:r>
            <a:r>
              <a:rPr lang="en-US" dirty="0"/>
              <a:t>- alliance of independent states (Civil War- confederacy)</a:t>
            </a:r>
            <a:endParaRPr lang="en-US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98" y="2953666"/>
            <a:ext cx="4314825" cy="27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3. Who </a:t>
            </a:r>
            <a:r>
              <a:rPr lang="en-US" sz="4000" dirty="0"/>
              <a:t>Can Participate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89" y="1143000"/>
            <a:ext cx="3444761" cy="249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76675"/>
            <a:ext cx="7772400" cy="1981200"/>
          </a:xfrm>
        </p:spPr>
        <p:txBody>
          <a:bodyPr>
            <a:noAutofit/>
          </a:bodyPr>
          <a:lstStyle/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" pitchFamily="29" charset="0"/>
              <a:buAutoNum type="arabicPeriod"/>
              <a:defRPr/>
            </a:pPr>
            <a:r>
              <a:rPr lang="en-US" u="sng" dirty="0"/>
              <a:t>Dictatorship</a:t>
            </a:r>
            <a:r>
              <a:rPr lang="en-US" dirty="0"/>
              <a:t>- one ruler or group is not responsible to the will of the people (Nazi Germany)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" pitchFamily="29" charset="0"/>
              <a:buAutoNum type="arabicPeriod"/>
              <a:defRPr/>
            </a:pPr>
            <a:r>
              <a:rPr lang="en-US" u="sng" dirty="0"/>
              <a:t>Direct Democracy</a:t>
            </a:r>
            <a:r>
              <a:rPr lang="en-US" dirty="0"/>
              <a:t>- The will of the people is directly translated into public policy (city government)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Times" pitchFamily="29" charset="0"/>
              <a:buAutoNum type="arabicPeriod"/>
              <a:defRPr/>
            </a:pPr>
            <a:r>
              <a:rPr lang="en-US" u="sng" dirty="0"/>
              <a:t>Representative </a:t>
            </a:r>
            <a:r>
              <a:rPr lang="en-US" u="sng" dirty="0" smtClean="0"/>
              <a:t>Democracy (Republic)</a:t>
            </a:r>
            <a:r>
              <a:rPr lang="en-US" dirty="0" smtClean="0"/>
              <a:t>- </a:t>
            </a:r>
            <a:r>
              <a:rPr lang="en-US" dirty="0"/>
              <a:t>A group of persons chosen by the people act to express the popular will (U.S.)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 are going to focus on the United States, a representative democracy with a federal system of government.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199"/>
            <a:ext cx="7884268" cy="4497421"/>
          </a:xfrm>
        </p:spPr>
        <p:txBody>
          <a:bodyPr/>
          <a:lstStyle/>
          <a:p>
            <a:pPr marL="136525" indent="0">
              <a:buNone/>
            </a:pPr>
            <a:r>
              <a:rPr lang="en-US" i="1" dirty="0" smtClean="0"/>
              <a:t>The 5 basic concepts of American democracy</a:t>
            </a:r>
          </a:p>
          <a:p>
            <a:pPr marL="650875" indent="-514350">
              <a:buFontTx/>
              <a:buAutoNum type="arabicPeriod"/>
            </a:pPr>
            <a:r>
              <a:rPr lang="en-US" sz="2800" dirty="0" smtClean="0"/>
              <a:t>Fundamental worth of the individual</a:t>
            </a:r>
          </a:p>
          <a:p>
            <a:pPr marL="650875" indent="-514350">
              <a:buFontTx/>
              <a:buAutoNum type="arabicPeriod"/>
            </a:pPr>
            <a:r>
              <a:rPr lang="en-US" sz="2800" dirty="0" smtClean="0"/>
              <a:t>Equality of all persons</a:t>
            </a:r>
          </a:p>
          <a:p>
            <a:pPr marL="650875" indent="-514350">
              <a:buFontTx/>
              <a:buAutoNum type="arabicPeriod"/>
            </a:pPr>
            <a:r>
              <a:rPr lang="en-US" sz="2800" dirty="0" smtClean="0"/>
              <a:t>Majority rule and minority rights</a:t>
            </a:r>
          </a:p>
          <a:p>
            <a:pPr marL="650875" indent="-514350">
              <a:buFontTx/>
              <a:buAutoNum type="arabicPeriod"/>
            </a:pPr>
            <a:r>
              <a:rPr lang="en-US" sz="2800" dirty="0" smtClean="0"/>
              <a:t>Necessity of compromise</a:t>
            </a:r>
          </a:p>
          <a:p>
            <a:pPr marL="650875" indent="-514350">
              <a:buFontTx/>
              <a:buAutoNum type="arabicPeriod"/>
            </a:pPr>
            <a:r>
              <a:rPr lang="en-US" sz="2800" dirty="0" smtClean="0"/>
              <a:t>Individual Freedom</a:t>
            </a:r>
          </a:p>
          <a:p>
            <a:pPr marL="650875" indent="-514350">
              <a:buFontTx/>
              <a:buAutoNum type="arabicPeriod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67" y="3143671"/>
            <a:ext cx="2414016" cy="237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2007</TotalTime>
  <Words>343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</vt:lpstr>
      <vt:lpstr>Gallery</vt:lpstr>
      <vt:lpstr>Agenda- 1/11</vt:lpstr>
      <vt:lpstr>Notebook Set-up</vt:lpstr>
      <vt:lpstr>Unit 1 Lecture 1 Introduction to Government</vt:lpstr>
      <vt:lpstr>First, let’s define a couple of terms…</vt:lpstr>
      <vt:lpstr>Why do we need a government? </vt:lpstr>
      <vt:lpstr>  Not all governments are run in the same way.  There are different  ways to classify them…</vt:lpstr>
      <vt:lpstr>2.  Where the power lies</vt:lpstr>
      <vt:lpstr>3. Who Can Participate</vt:lpstr>
      <vt:lpstr>We are going to focus on the United States, a representative democracy with a federal system of government.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Armstrong</dc:creator>
  <cp:lastModifiedBy>Armstrong, Mark</cp:lastModifiedBy>
  <cp:revision>85</cp:revision>
  <dcterms:created xsi:type="dcterms:W3CDTF">2014-01-04T22:51:22Z</dcterms:created>
  <dcterms:modified xsi:type="dcterms:W3CDTF">2018-01-10T23:10:28Z</dcterms:modified>
</cp:coreProperties>
</file>